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f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91" r:id="rId3"/>
    <p:sldId id="332" r:id="rId4"/>
    <p:sldId id="290" r:id="rId5"/>
    <p:sldId id="292" r:id="rId6"/>
    <p:sldId id="293" r:id="rId7"/>
    <p:sldId id="340" r:id="rId8"/>
    <p:sldId id="354" r:id="rId9"/>
    <p:sldId id="355" r:id="rId10"/>
    <p:sldId id="262" r:id="rId11"/>
    <p:sldId id="263" r:id="rId12"/>
    <p:sldId id="284" r:id="rId13"/>
    <p:sldId id="285" r:id="rId14"/>
    <p:sldId id="343" r:id="rId15"/>
    <p:sldId id="344" r:id="rId16"/>
    <p:sldId id="345" r:id="rId17"/>
    <p:sldId id="346" r:id="rId18"/>
    <p:sldId id="328" r:id="rId19"/>
    <p:sldId id="297" r:id="rId20"/>
    <p:sldId id="351" r:id="rId21"/>
    <p:sldId id="352" r:id="rId22"/>
    <p:sldId id="353" r:id="rId23"/>
    <p:sldId id="298" r:id="rId24"/>
    <p:sldId id="347" r:id="rId25"/>
    <p:sldId id="272" r:id="rId26"/>
    <p:sldId id="267" r:id="rId27"/>
    <p:sldId id="299" r:id="rId28"/>
    <p:sldId id="300" r:id="rId29"/>
    <p:sldId id="304" r:id="rId30"/>
    <p:sldId id="273" r:id="rId31"/>
    <p:sldId id="303" r:id="rId32"/>
    <p:sldId id="301" r:id="rId33"/>
    <p:sldId id="349" r:id="rId34"/>
    <p:sldId id="350" r:id="rId35"/>
    <p:sldId id="339" r:id="rId36"/>
    <p:sldId id="330" r:id="rId37"/>
    <p:sldId id="334" r:id="rId38"/>
    <p:sldId id="335" r:id="rId39"/>
    <p:sldId id="336" r:id="rId40"/>
    <p:sldId id="337" r:id="rId41"/>
    <p:sldId id="333" r:id="rId42"/>
    <p:sldId id="338" r:id="rId43"/>
    <p:sldId id="279" r:id="rId44"/>
    <p:sldId id="341" r:id="rId45"/>
    <p:sldId id="342" r:id="rId46"/>
    <p:sldId id="260" r:id="rId47"/>
    <p:sldId id="264" r:id="rId48"/>
    <p:sldId id="265" r:id="rId49"/>
    <p:sldId id="266" r:id="rId50"/>
    <p:sldId id="268" r:id="rId51"/>
    <p:sldId id="283" r:id="rId52"/>
    <p:sldId id="271" r:id="rId53"/>
    <p:sldId id="269" r:id="rId54"/>
  </p:sldIdLst>
  <p:sldSz cx="10077450" cy="7562850"/>
  <p:notesSz cx="7772400" cy="10058400"/>
  <p:defaultTextStyle>
    <a:defPPr>
      <a:defRPr lang="en-US"/>
    </a:defPPr>
    <a:lvl1pPr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665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499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3332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9164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5289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2347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9405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6462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91" autoAdjust="0"/>
    <p:restoredTop sz="90945"/>
  </p:normalViewPr>
  <p:slideViewPr>
    <p:cSldViewPr>
      <p:cViewPr varScale="1">
        <p:scale>
          <a:sx n="107" d="100"/>
          <a:sy n="107" d="100"/>
        </p:scale>
        <p:origin x="456" y="184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04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723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719" indent="-285662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2643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9702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6760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5289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47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405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62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44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314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71D5C90-F037-7442-80BC-FCE760C29985}" type="slidenum">
              <a:rPr lang="en-US"/>
              <a:pPr/>
              <a:t>36</a:t>
            </a:fld>
            <a:endParaRPr lang="en-US"/>
          </a:p>
        </p:txBody>
      </p:sp>
      <p:sp>
        <p:nvSpPr>
          <p:cNvPr id="829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5175"/>
            <a:ext cx="5024437" cy="3770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6914" y="4777555"/>
            <a:ext cx="6218573" cy="4441526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03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058" indent="0" algn="ctr">
              <a:buNone/>
              <a:defRPr/>
            </a:lvl2pPr>
            <a:lvl3pPr marL="914115" indent="0" algn="ctr">
              <a:buNone/>
              <a:defRPr/>
            </a:lvl3pPr>
            <a:lvl4pPr marL="1371173" indent="0" algn="ctr">
              <a:buNone/>
              <a:defRPr/>
            </a:lvl4pPr>
            <a:lvl5pPr marL="1828231" indent="0" algn="ctr">
              <a:buNone/>
              <a:defRPr/>
            </a:lvl5pPr>
            <a:lvl6pPr marL="2285289" indent="0" algn="ctr">
              <a:buNone/>
              <a:defRPr/>
            </a:lvl6pPr>
            <a:lvl7pPr marL="2742347" indent="0" algn="ctr">
              <a:buNone/>
              <a:defRPr/>
            </a:lvl7pPr>
            <a:lvl8pPr marL="3199405" indent="0" algn="ctr">
              <a:buNone/>
              <a:defRPr/>
            </a:lvl8pPr>
            <a:lvl9pPr marL="3656462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41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8" indent="0">
              <a:buNone/>
              <a:defRPr sz="1800"/>
            </a:lvl2pPr>
            <a:lvl3pPr marL="914115" indent="0">
              <a:buNone/>
              <a:defRPr sz="1700"/>
            </a:lvl3pPr>
            <a:lvl4pPr marL="1371173" indent="0">
              <a:buNone/>
              <a:defRPr sz="1400"/>
            </a:lvl4pPr>
            <a:lvl5pPr marL="1828231" indent="0">
              <a:buNone/>
              <a:defRPr sz="1400"/>
            </a:lvl5pPr>
            <a:lvl6pPr marL="2285289" indent="0">
              <a:buNone/>
              <a:defRPr sz="1400"/>
            </a:lvl6pPr>
            <a:lvl7pPr marL="2742347" indent="0">
              <a:buNone/>
              <a:defRPr sz="1400"/>
            </a:lvl7pPr>
            <a:lvl8pPr marL="3199405" indent="0">
              <a:buNone/>
              <a:defRPr sz="1400"/>
            </a:lvl8pPr>
            <a:lvl9pPr marL="3656462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1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1" y="2398716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91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91" y="2398716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1628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8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1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2" y="5294316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2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058" indent="0">
              <a:buNone/>
              <a:defRPr sz="2800"/>
            </a:lvl2pPr>
            <a:lvl3pPr marL="914115" indent="0">
              <a:buNone/>
              <a:defRPr sz="2400"/>
            </a:lvl3pPr>
            <a:lvl4pPr marL="1371173" indent="0">
              <a:buNone/>
              <a:defRPr sz="2000"/>
            </a:lvl4pPr>
            <a:lvl5pPr marL="1828231" indent="0">
              <a:buNone/>
              <a:defRPr sz="2000"/>
            </a:lvl5pPr>
            <a:lvl6pPr marL="2285289" indent="0">
              <a:buNone/>
              <a:defRPr sz="2000"/>
            </a:lvl6pPr>
            <a:lvl7pPr marL="2742347" indent="0">
              <a:buNone/>
              <a:defRPr sz="2000"/>
            </a:lvl7pPr>
            <a:lvl8pPr marL="3199405" indent="0">
              <a:buNone/>
              <a:defRPr sz="2000"/>
            </a:lvl8pPr>
            <a:lvl9pPr marL="3656462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2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42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42" y="1770066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42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675" algn="l"/>
                <a:tab pos="1447347" algn="l"/>
                <a:tab pos="2171025" algn="l"/>
                <a:tab pos="2894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6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665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499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3332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9164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622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328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5033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739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665" indent="-323749" algn="l" defTabSz="457058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332" indent="-287248" algn="l" defTabSz="457058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499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6663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832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538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2444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9502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655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8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3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1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89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47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0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62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hyperlink" Target="https://ccnbook.colorado.edu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325" y="1495425"/>
            <a:ext cx="8566150" cy="1620839"/>
          </a:xfrm>
        </p:spPr>
        <p:txBody>
          <a:bodyPr/>
          <a:lstStyle/>
          <a:p>
            <a:r>
              <a:rPr lang="en-US" sz="4000" dirty="0"/>
              <a:t>Learning from the ground up in the deep </a:t>
            </a:r>
            <a:r>
              <a:rPr lang="en-US" sz="4000" dirty="0" err="1"/>
              <a:t>thalamocortical</a:t>
            </a:r>
            <a:r>
              <a:rPr lang="en-US" sz="4000" dirty="0"/>
              <a:t> layers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Randall C. O’Reilly</a:t>
            </a:r>
          </a:p>
          <a:p>
            <a:r>
              <a:rPr lang="en-US" dirty="0" smtClean="0"/>
              <a:t>University of Colorado Boulder</a:t>
            </a:r>
          </a:p>
          <a:p>
            <a:r>
              <a:rPr lang="en-US" dirty="0" err="1" smtClean="0"/>
              <a:t>eCortex</a:t>
            </a:r>
            <a:r>
              <a:rPr lang="en-US" dirty="0" smtClean="0"/>
              <a:t>, </a:t>
            </a:r>
            <a:r>
              <a:rPr lang="en-US" dirty="0" err="1" smtClean="0"/>
              <a:t>Inc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Leabra</a:t>
            </a:r>
            <a:r>
              <a:rPr lang="en-US" dirty="0" smtClean="0"/>
              <a:t> Biologically-based   Cognitive Architecture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5" y="1724024"/>
            <a:ext cx="4404983" cy="409262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153977" y="1983728"/>
            <a:ext cx="4288405" cy="353027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619125" y="5991228"/>
            <a:ext cx="8823257" cy="1145979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dirty="0" smtClean="0"/>
              <a:t>Same framework accounts for wide range of cognitive neuroscience phenomena: perception, attention, motor control and action selection, learning &amp; memory, language, executive function – </a:t>
            </a:r>
            <a:r>
              <a:rPr lang="en-US" b="1" i="1" dirty="0" smtClean="0"/>
              <a:t>all built out of the same neurons.</a:t>
            </a:r>
          </a:p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hlinkClick r:id="rId4"/>
              </a:rPr>
              <a:t>http://ccnbook.colorado.edu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967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Bidirectional Object Recognition</a:t>
            </a:r>
            <a:br>
              <a:rPr lang="en-US" dirty="0" smtClean="0"/>
            </a:br>
            <a:r>
              <a:rPr lang="en-US" sz="2800" dirty="0"/>
              <a:t>(e.g., O’Reilly et al., 2013)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929" y="1724026"/>
            <a:ext cx="4998639" cy="5410200"/>
          </a:xfr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5876925" y="1724025"/>
            <a:ext cx="3352800" cy="906681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800" dirty="0" smtClean="0"/>
              <a:t>100-way invariant object recognition</a:t>
            </a:r>
            <a:endParaRPr lang="en-US" sz="2800" dirty="0"/>
          </a:p>
        </p:txBody>
      </p:sp>
      <p:pic>
        <p:nvPicPr>
          <p:cNvPr id="7" name="Content Placeholder 7"/>
          <p:cNvPicPr>
            <a:picLocks noGrp="1"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3780"/>
          <a:stretch/>
        </p:blipFill>
        <p:spPr bwMode="auto">
          <a:xfrm>
            <a:off x="5648325" y="3552825"/>
            <a:ext cx="3926312" cy="359985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2974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 of </a:t>
            </a:r>
            <a:r>
              <a:rPr lang="en-US" dirty="0" err="1" smtClean="0"/>
              <a:t>Bidirectionality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Robust to Partial Occlusion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525" y="1952625"/>
            <a:ext cx="4114959" cy="20738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25" y="4238625"/>
            <a:ext cx="9001132" cy="2667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27"/>
          <a:stretch/>
        </p:blipFill>
        <p:spPr>
          <a:xfrm>
            <a:off x="4962525" y="1952625"/>
            <a:ext cx="4312685" cy="211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9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Data</a:t>
            </a:r>
            <a:br>
              <a:rPr lang="en-US" dirty="0" smtClean="0"/>
            </a:br>
            <a:r>
              <a:rPr lang="en-US" sz="2800" dirty="0" smtClean="0"/>
              <a:t>(</a:t>
            </a:r>
            <a:r>
              <a:rPr lang="en-US" sz="2800" dirty="0" err="1" smtClean="0"/>
              <a:t>Wyatte</a:t>
            </a:r>
            <a:r>
              <a:rPr lang="en-US" sz="2800" dirty="0" smtClean="0"/>
              <a:t> et al, 2012)</a:t>
            </a:r>
            <a:endParaRPr lang="en-US" sz="2800" dirty="0"/>
          </a:p>
        </p:txBody>
      </p:sp>
      <p:pic>
        <p:nvPicPr>
          <p:cNvPr id="5" name="Content Placeholder 4" descr="fig_results_subplot.pdf"/>
          <p:cNvPicPr>
            <a:picLocks noGrp="1" noChangeAspect="1"/>
          </p:cNvPicPr>
          <p:nvPr>
            <p:ph sz="quarter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541" b="-20541"/>
          <a:stretch>
            <a:fillRect/>
          </a:stretch>
        </p:blipFill>
        <p:spPr/>
      </p:pic>
      <p:sp>
        <p:nvSpPr>
          <p:cNvPr id="3" name="Rectangle 2"/>
          <p:cNvSpPr/>
          <p:nvPr/>
        </p:nvSpPr>
        <p:spPr bwMode="auto">
          <a:xfrm>
            <a:off x="3695066" y="3025140"/>
            <a:ext cx="1311962" cy="302514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39" tIns="50372" rIns="100739" bIns="50372" numCol="1" rtlCol="0" anchor="t" anchorCtr="0" compatLnSpc="1">
            <a:prstTxWarp prst="textNoShape">
              <a:avLst/>
            </a:prstTxWarp>
          </a:bodyPr>
          <a:lstStyle/>
          <a:p>
            <a:pPr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</a:pPr>
            <a:endParaRPr lang="en-US">
              <a:latin typeface="Arial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64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Good News…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Backpropagation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biologically plausible (according to me at least! :)</a:t>
            </a:r>
          </a:p>
          <a:p>
            <a:pPr lvl="1"/>
            <a:r>
              <a:rPr lang="en-US" dirty="0" smtClean="0"/>
              <a:t>Current deep </a:t>
            </a:r>
            <a:r>
              <a:rPr lang="en-US" dirty="0" err="1" smtClean="0"/>
              <a:t>backprop</a:t>
            </a:r>
            <a:r>
              <a:rPr lang="en-US" dirty="0" smtClean="0"/>
              <a:t> nets can plausibly claim to be capturing </a:t>
            </a:r>
            <a:r>
              <a:rPr lang="en-US" i="1" dirty="0" smtClean="0"/>
              <a:t>something</a:t>
            </a:r>
            <a:r>
              <a:rPr lang="en-US" dirty="0" smtClean="0"/>
              <a:t> about actual brain</a:t>
            </a:r>
          </a:p>
          <a:p>
            <a:pPr lvl="1"/>
            <a:r>
              <a:rPr lang="en-US" dirty="0" smtClean="0"/>
              <a:t>Recent mods e.g., </a:t>
            </a:r>
            <a:r>
              <a:rPr lang="en-US" dirty="0" err="1" smtClean="0"/>
              <a:t>ReLU</a:t>
            </a:r>
            <a:r>
              <a:rPr lang="en-US" dirty="0" smtClean="0"/>
              <a:t>, sparse coding are also biologically consistent</a:t>
            </a:r>
          </a:p>
          <a:p>
            <a:r>
              <a:rPr lang="en-US" dirty="0" smtClean="0"/>
              <a:t>Bidirectional / recurrent dynamics have functional benefits, and fit human data..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31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89000"/>
          </a:xfrm>
        </p:spPr>
        <p:txBody>
          <a:bodyPr/>
          <a:lstStyle/>
          <a:p>
            <a:r>
              <a:rPr lang="en-US" dirty="0" smtClean="0"/>
              <a:t>The Bad News…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5325" y="1571625"/>
            <a:ext cx="5038725" cy="3359806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77" r="-386"/>
          <a:stretch/>
        </p:blipFill>
        <p:spPr>
          <a:xfrm>
            <a:off x="619126" y="1495426"/>
            <a:ext cx="3733799" cy="3596449"/>
          </a:xfr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619125" y="5305425"/>
            <a:ext cx="8915400" cy="90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Attractor nets don’t pull out individual elements from complex scenes, or rapidly shift (instead, get “stuck”)</a:t>
            </a:r>
          </a:p>
        </p:txBody>
      </p:sp>
    </p:spTree>
    <p:extLst>
      <p:ext uri="{BB962C8B-B14F-4D97-AF65-F5344CB8AC3E}">
        <p14:creationId xmlns:p14="http://schemas.microsoft.com/office/powerpoint/2010/main" val="222182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Brain to the Rescue?</a:t>
            </a:r>
            <a:br>
              <a:rPr lang="en-US" dirty="0" smtClean="0"/>
            </a:br>
            <a:r>
              <a:rPr lang="en-US" sz="2800" dirty="0" smtClean="0"/>
              <a:t>(Sherman &amp; </a:t>
            </a:r>
            <a:r>
              <a:rPr lang="en-US" sz="2800" dirty="0" err="1" smtClean="0"/>
              <a:t>Guillery</a:t>
            </a:r>
            <a:r>
              <a:rPr lang="en-US" sz="2800" dirty="0" smtClean="0"/>
              <a:t>, 2006)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>
          <a:xfrm>
            <a:off x="466725" y="1724025"/>
            <a:ext cx="9067799" cy="4255584"/>
          </a:xfrm>
        </p:spPr>
      </p:pic>
      <p:sp>
        <p:nvSpPr>
          <p:cNvPr id="3" name="TextBox 2"/>
          <p:cNvSpPr txBox="1"/>
          <p:nvPr/>
        </p:nvSpPr>
        <p:spPr>
          <a:xfrm>
            <a:off x="466725" y="6372225"/>
            <a:ext cx="9067800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Deep Layers drive thalamus, have strong top-down feedback effects</a:t>
            </a:r>
          </a:p>
          <a:p>
            <a:r>
              <a:rPr lang="en-US" sz="2000" dirty="0" err="1" smtClean="0"/>
              <a:t>Pulvinar</a:t>
            </a:r>
            <a:r>
              <a:rPr lang="en-US" sz="2000" dirty="0" smtClean="0"/>
              <a:t> strongly implicated in visual attention..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5812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Dominates Feedback</a:t>
            </a:r>
            <a:endParaRPr lang="en-US" dirty="0"/>
          </a:p>
        </p:txBody>
      </p:sp>
      <p:pic>
        <p:nvPicPr>
          <p:cNvPr id="4" name="Content Placeholder 3" descr="Screen Shot 2015-06-04 at 5.40.10 PM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70" b="-816"/>
          <a:stretch/>
        </p:blipFill>
        <p:spPr>
          <a:xfrm>
            <a:off x="466725" y="1647825"/>
            <a:ext cx="9067799" cy="3397783"/>
          </a:xfrm>
        </p:spPr>
      </p:pic>
      <p:sp>
        <p:nvSpPr>
          <p:cNvPr id="5" name="TextBox 4"/>
          <p:cNvSpPr txBox="1"/>
          <p:nvPr/>
        </p:nvSpPr>
        <p:spPr>
          <a:xfrm>
            <a:off x="390525" y="5534025"/>
            <a:ext cx="9144000" cy="113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Feedback projections, especially those further up the hierarchy, are predominantly from deep layers – deep is particularly important for top-down attentional processing..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477125" y="5000625"/>
            <a:ext cx="2083623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Markov et al,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69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Functions in One Circuit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Top-down / bottom-up attentional dynamics: deep layers particularly important for top-down.</a:t>
            </a:r>
          </a:p>
          <a:p>
            <a:endParaRPr lang="en-US" dirty="0"/>
          </a:p>
          <a:p>
            <a:r>
              <a:rPr lang="en-US" dirty="0" smtClean="0"/>
              <a:t>Predictive learning based on t-1 context representations (SRN), also in deep layers.</a:t>
            </a:r>
          </a:p>
          <a:p>
            <a:endParaRPr lang="en-US" dirty="0"/>
          </a:p>
          <a:p>
            <a:r>
              <a:rPr lang="en-US" dirty="0" smtClean="0"/>
              <a:t>Thalamic relay cells (TRC) are substrate for local auto-encoder learning.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80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Attentional Dynamics</a:t>
            </a:r>
            <a:br>
              <a:rPr lang="en-US" dirty="0" smtClean="0"/>
            </a:br>
            <a:r>
              <a:rPr lang="en-US" sz="2400" dirty="0" smtClean="0"/>
              <a:t>(Reynolds &amp; </a:t>
            </a:r>
            <a:r>
              <a:rPr lang="en-US" sz="2400" dirty="0" err="1" smtClean="0"/>
              <a:t>Heeger</a:t>
            </a:r>
            <a:r>
              <a:rPr lang="en-US" sz="2400" dirty="0" smtClean="0"/>
              <a:t>, 2009; </a:t>
            </a:r>
            <a:r>
              <a:rPr lang="en-US" sz="2400" dirty="0" err="1" smtClean="0"/>
              <a:t>Grossberg</a:t>
            </a:r>
            <a:r>
              <a:rPr lang="en-US" sz="2400" dirty="0" smtClean="0"/>
              <a:t>, 1999)</a:t>
            </a:r>
            <a:endParaRPr lang="en-US" sz="2400" dirty="0"/>
          </a:p>
        </p:txBody>
      </p:sp>
      <p:pic>
        <p:nvPicPr>
          <p:cNvPr id="4" name="Content Placeholder 3" descr="fig_reynolds_heeger_09_fig1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4" r="-536"/>
          <a:stretch/>
        </p:blipFill>
        <p:spPr>
          <a:xfrm>
            <a:off x="1191971" y="1770066"/>
            <a:ext cx="7708825" cy="4989513"/>
          </a:xfrm>
        </p:spPr>
      </p:pic>
      <p:sp>
        <p:nvSpPr>
          <p:cNvPr id="5" name="TextBox 4"/>
          <p:cNvSpPr txBox="1"/>
          <p:nvPr/>
        </p:nvSpPr>
        <p:spPr>
          <a:xfrm>
            <a:off x="6257925" y="2409825"/>
            <a:ext cx="2327643" cy="615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Top-down deep layer</a:t>
            </a:r>
          </a:p>
          <a:p>
            <a:r>
              <a:rPr lang="en-US" dirty="0" smtClean="0"/>
              <a:t>Attentional drive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34125" y="5838825"/>
            <a:ext cx="2378588" cy="615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Layer 6 gain control</a:t>
            </a:r>
          </a:p>
          <a:p>
            <a:r>
              <a:rPr lang="en-US" dirty="0" smtClean="0"/>
              <a:t>(Olsen, </a:t>
            </a:r>
            <a:r>
              <a:rPr lang="en-US" dirty="0" err="1" smtClean="0"/>
              <a:t>Bortone</a:t>
            </a:r>
            <a:r>
              <a:rPr lang="en-US" dirty="0" smtClean="0"/>
              <a:t> et al)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76525" y="3095625"/>
            <a:ext cx="1904187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Inputs to Layer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39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89000"/>
          </a:xfrm>
        </p:spPr>
        <p:txBody>
          <a:bodyPr/>
          <a:lstStyle/>
          <a:p>
            <a:r>
              <a:rPr lang="en-US" dirty="0" smtClean="0"/>
              <a:t>Cognitively: What is Vision For?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5325" y="1571625"/>
            <a:ext cx="5038725" cy="3359806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77" r="-386"/>
          <a:stretch/>
        </p:blipFill>
        <p:spPr>
          <a:xfrm>
            <a:off x="619125" y="1495425"/>
            <a:ext cx="4619697" cy="4449759"/>
          </a:xfr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5343525" y="5153025"/>
            <a:ext cx="4343400" cy="1716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Vision is active, goal-driven, requires iterative, flexible parsing of complex visual scenes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619125" y="6067425"/>
            <a:ext cx="4572000" cy="113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Raven’s progressive </a:t>
            </a:r>
            <a:r>
              <a:rPr lang="en-US" sz="2400" dirty="0" err="1" smtClean="0"/>
              <a:t>matricies</a:t>
            </a:r>
            <a:r>
              <a:rPr lang="en-US" sz="2400" dirty="0" smtClean="0"/>
              <a:t>: test of general intelligence – depends on </a:t>
            </a:r>
            <a:r>
              <a:rPr lang="en-US" sz="2400" i="1" dirty="0" smtClean="0"/>
              <a:t>dynamic vision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5394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965200"/>
          </a:xfrm>
        </p:spPr>
        <p:txBody>
          <a:bodyPr/>
          <a:lstStyle/>
          <a:p>
            <a:r>
              <a:rPr lang="en-US" dirty="0" err="1" smtClean="0"/>
              <a:t>DeepLeabra</a:t>
            </a:r>
            <a:r>
              <a:rPr lang="en-US" dirty="0" smtClean="0"/>
              <a:t> Attentional Dynamics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4525" y="1343025"/>
            <a:ext cx="6172200" cy="5762781"/>
          </a:xfrm>
        </p:spPr>
      </p:pic>
    </p:spTree>
    <p:extLst>
      <p:ext uri="{BB962C8B-B14F-4D97-AF65-F5344CB8AC3E}">
        <p14:creationId xmlns:p14="http://schemas.microsoft.com/office/powerpoint/2010/main" val="180681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Attentional Dynamics Results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7" r="-691"/>
          <a:stretch/>
        </p:blipFill>
        <p:spPr>
          <a:xfrm>
            <a:off x="238125" y="1647826"/>
            <a:ext cx="4808523" cy="4191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4925" y="1571625"/>
            <a:ext cx="4608797" cy="47720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7477125" y="3171825"/>
            <a:ext cx="304800" cy="2438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464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799"/>
          </a:xfrm>
        </p:spPr>
        <p:txBody>
          <a:bodyPr/>
          <a:lstStyle/>
          <a:p>
            <a:r>
              <a:rPr lang="en-US" dirty="0" err="1" smtClean="0"/>
              <a:t>DeepLeabra</a:t>
            </a:r>
            <a:r>
              <a:rPr lang="en-US" dirty="0" smtClean="0"/>
              <a:t> Predictive Learning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25" y="1190625"/>
            <a:ext cx="8154689" cy="4495799"/>
          </a:xfrm>
        </p:spPr>
      </p:pic>
      <p:sp>
        <p:nvSpPr>
          <p:cNvPr id="5" name="TextBox 4"/>
          <p:cNvSpPr txBox="1"/>
          <p:nvPr/>
        </p:nvSpPr>
        <p:spPr>
          <a:xfrm>
            <a:off x="771525" y="5838825"/>
            <a:ext cx="8731256" cy="1378043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/>
              <a:t>Predictive learning creates nearly infinite supply of challenging learning problems: can learn a </a:t>
            </a:r>
            <a:r>
              <a:rPr lang="en-US" sz="2200" i="1" dirty="0"/>
              <a:t>lot</a:t>
            </a:r>
            <a:r>
              <a:rPr lang="en-US" sz="2200" dirty="0"/>
              <a:t> about physics and visual structure</a:t>
            </a:r>
          </a:p>
          <a:p>
            <a:pPr marL="377665" indent="-377665">
              <a:buSzPct val="100000"/>
              <a:buFontTx/>
              <a:buChar char="•"/>
            </a:pPr>
            <a:r>
              <a:rPr lang="en-US" sz="2200" dirty="0"/>
              <a:t>Widely exploited idea: Helmholtz, Elman, Hawkins…</a:t>
            </a:r>
          </a:p>
          <a:p>
            <a:pPr marL="377665" indent="-377665">
              <a:buSzPct val="100000"/>
              <a:buFontTx/>
              <a:buChar char="•"/>
            </a:pPr>
            <a:r>
              <a:rPr lang="en-US" sz="2200" dirty="0"/>
              <a:t>Requires encoding of prior context for future </a:t>
            </a:r>
            <a:r>
              <a:rPr lang="en-US" sz="2200" dirty="0" smtClean="0"/>
              <a:t>prediction (SRN)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2165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0125" y="301626"/>
            <a:ext cx="4760916" cy="889000"/>
          </a:xfrm>
        </p:spPr>
        <p:txBody>
          <a:bodyPr/>
          <a:lstStyle/>
          <a:p>
            <a:r>
              <a:rPr lang="en-US" dirty="0" err="1" smtClean="0"/>
              <a:t>DeepLeabra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174" y="276225"/>
            <a:ext cx="4451727" cy="6946721"/>
          </a:xfrm>
        </p:spPr>
      </p:pic>
      <p:sp>
        <p:nvSpPr>
          <p:cNvPr id="3" name="TextBox 2"/>
          <p:cNvSpPr txBox="1"/>
          <p:nvPr/>
        </p:nvSpPr>
        <p:spPr>
          <a:xfrm>
            <a:off x="4962525" y="1495425"/>
            <a:ext cx="4191000" cy="5563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SzPct val="100000"/>
              <a:buFontTx/>
              <a:buChar char="•"/>
            </a:pPr>
            <a:r>
              <a:rPr lang="en-US" dirty="0" smtClean="0"/>
              <a:t>Deep </a:t>
            </a:r>
            <a:r>
              <a:rPr lang="en-US" dirty="0"/>
              <a:t>neocortical layers drive multiplicative attentional modulation, through direct and </a:t>
            </a:r>
            <a:r>
              <a:rPr lang="en-US" dirty="0" err="1"/>
              <a:t>thalamically</a:t>
            </a:r>
            <a:r>
              <a:rPr lang="en-US" dirty="0"/>
              <a:t> mediated </a:t>
            </a:r>
            <a:r>
              <a:rPr lang="en-US" dirty="0" smtClean="0"/>
              <a:t>connections.</a:t>
            </a:r>
          </a:p>
          <a:p>
            <a:pPr marL="182880" indent="-182880">
              <a:buSzPct val="100000"/>
              <a:buFontTx/>
              <a:buChar char="•"/>
            </a:pPr>
            <a:endParaRPr lang="en-US" dirty="0"/>
          </a:p>
          <a:p>
            <a:pPr marL="182880" indent="-182880">
              <a:buSzPct val="100000"/>
              <a:buFontTx/>
              <a:buChar char="•"/>
            </a:pPr>
            <a:r>
              <a:rPr lang="en-US" dirty="0" smtClean="0"/>
              <a:t>Alpha cycle (100msec) provides frame rate for updating of attentional mask, determined by 5ib bursting</a:t>
            </a:r>
          </a:p>
          <a:p>
            <a:pPr marL="182880" indent="-182880">
              <a:buSzPct val="100000"/>
              <a:buFontTx/>
              <a:buChar char="•"/>
            </a:pPr>
            <a:endParaRPr lang="en-US" dirty="0"/>
          </a:p>
          <a:p>
            <a:pPr marL="182880" indent="-182880">
              <a:buSzPct val="100000"/>
              <a:buFontTx/>
              <a:buChar char="•"/>
            </a:pPr>
            <a:r>
              <a:rPr lang="en-US" dirty="0" smtClean="0"/>
              <a:t>EM-like dynamics where superficial network settles within fixed attentional mask, then </a:t>
            </a:r>
            <a:r>
              <a:rPr lang="en-US" dirty="0" err="1" smtClean="0"/>
              <a:t>attn</a:t>
            </a:r>
            <a:r>
              <a:rPr lang="en-US" dirty="0" smtClean="0"/>
              <a:t> mask is updated..</a:t>
            </a:r>
          </a:p>
          <a:p>
            <a:pPr marL="182880" indent="-182880">
              <a:buSzPct val="100000"/>
              <a:buFontTx/>
              <a:buChar char="•"/>
            </a:pPr>
            <a:endParaRPr lang="en-US" dirty="0"/>
          </a:p>
          <a:p>
            <a:pPr marL="182880" indent="-182880">
              <a:buSzPct val="100000"/>
              <a:buFontTx/>
              <a:buChar char="•"/>
            </a:pPr>
            <a:r>
              <a:rPr lang="en-US" dirty="0" smtClean="0"/>
              <a:t>5ib also drives feedforward TRC </a:t>
            </a:r>
            <a:r>
              <a:rPr lang="en-US" dirty="0" err="1" smtClean="0"/>
              <a:t>prjn</a:t>
            </a:r>
            <a:r>
              <a:rPr lang="en-US" dirty="0" smtClean="0"/>
              <a:t>: plus phase clamp of TRC-based </a:t>
            </a:r>
            <a:r>
              <a:rPr lang="en-US" dirty="0" err="1" smtClean="0"/>
              <a:t>autoencoder</a:t>
            </a:r>
            <a:r>
              <a:rPr lang="en-US" dirty="0" smtClean="0"/>
              <a:t> (local learning signals)</a:t>
            </a:r>
          </a:p>
          <a:p>
            <a:pPr marL="182880" indent="-182880">
              <a:buSzPct val="100000"/>
              <a:buFontTx/>
              <a:buChar char="•"/>
            </a:pPr>
            <a:endParaRPr lang="en-US" dirty="0"/>
          </a:p>
          <a:p>
            <a:pPr marL="182880" indent="-182880">
              <a:buSzPct val="100000"/>
              <a:buFontTx/>
              <a:buChar char="•"/>
            </a:pPr>
            <a:r>
              <a:rPr lang="en-US" dirty="0" smtClean="0"/>
              <a:t>6cc context provides SRN-like temporal context information for predictive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62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Thalamocortical</a:t>
            </a:r>
            <a:r>
              <a:rPr lang="en-US" dirty="0" smtClean="0"/>
              <a:t> Mysteries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42" y="1770066"/>
            <a:ext cx="9067799" cy="5211759"/>
          </a:xfrm>
        </p:spPr>
        <p:txBody>
          <a:bodyPr/>
          <a:lstStyle/>
          <a:p>
            <a:r>
              <a:rPr lang="en-US" dirty="0" smtClean="0"/>
              <a:t>Why does higher-order thalamus have a few strong driver inputs, and far more weaker ones?</a:t>
            </a:r>
          </a:p>
          <a:p>
            <a:r>
              <a:rPr lang="en-US" dirty="0" smtClean="0"/>
              <a:t>Why are these drivers non-plastic? </a:t>
            </a:r>
            <a:r>
              <a:rPr lang="en-US" dirty="0"/>
              <a:t> </a:t>
            </a:r>
            <a:r>
              <a:rPr lang="en-US" dirty="0" smtClean="0"/>
              <a:t>How can cortex learn if thalamus does not?</a:t>
            </a:r>
          </a:p>
          <a:p>
            <a:pPr lvl="1"/>
            <a:r>
              <a:rPr lang="en-US" dirty="0" smtClean="0"/>
              <a:t>TRC as auto-encoder: FF drivers provide “plus phase” training signal, as fixed </a:t>
            </a:r>
            <a:r>
              <a:rPr lang="en-US" dirty="0" err="1" smtClean="0"/>
              <a:t>xform</a:t>
            </a:r>
            <a:r>
              <a:rPr lang="en-US" dirty="0" smtClean="0"/>
              <a:t> of input layer</a:t>
            </a:r>
          </a:p>
          <a:p>
            <a:r>
              <a:rPr lang="en-US" dirty="0" smtClean="0"/>
              <a:t>What </a:t>
            </a:r>
            <a:r>
              <a:rPr lang="en-US" dirty="0"/>
              <a:t>is function of the alpha rhythm (10Hz</a:t>
            </a:r>
            <a:r>
              <a:rPr lang="en-US" dirty="0" smtClean="0"/>
              <a:t>), which predominates in deep layers and thalamus?</a:t>
            </a:r>
          </a:p>
          <a:p>
            <a:pPr lvl="1"/>
            <a:r>
              <a:rPr lang="en-US" dirty="0" smtClean="0"/>
              <a:t>EM outer loop, defines minus-plus learning frame</a:t>
            </a:r>
            <a:endParaRPr lang="en-US" dirty="0"/>
          </a:p>
          <a:p>
            <a:pPr marL="107916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16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TI: Key Biological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Alpha </a:t>
            </a:r>
            <a:r>
              <a:rPr lang="en-US" sz="2000" dirty="0" err="1"/>
              <a:t>freq</a:t>
            </a:r>
            <a:r>
              <a:rPr lang="en-US" sz="2000" dirty="0"/>
              <a:t> dominant in deep layers (e.g., Buffalo et al, 2011).</a:t>
            </a:r>
          </a:p>
          <a:p>
            <a:r>
              <a:rPr lang="en-US" sz="2000" dirty="0"/>
              <a:t>Sustained auditory tones discretized into alpha “packets” </a:t>
            </a:r>
            <a:r>
              <a:rPr lang="en-US" sz="1800" dirty="0"/>
              <a:t>(</a:t>
            </a:r>
            <a:r>
              <a:rPr lang="en-US" sz="1800" dirty="0" err="1"/>
              <a:t>Luczak</a:t>
            </a:r>
            <a:r>
              <a:rPr lang="en-US" sz="1800" dirty="0"/>
              <a:t> et al, 2013)</a:t>
            </a:r>
          </a:p>
          <a:p>
            <a:r>
              <a:rPr lang="en-US" sz="2000" dirty="0"/>
              <a:t>Many indications of discretization in perception (Van </a:t>
            </a:r>
            <a:r>
              <a:rPr lang="en-US" sz="2000" dirty="0" err="1"/>
              <a:t>Rullen</a:t>
            </a:r>
            <a:r>
              <a:rPr lang="en-US" sz="2000" dirty="0"/>
              <a:t> &amp; Koch, 2003)</a:t>
            </a:r>
          </a:p>
          <a:p>
            <a:r>
              <a:rPr lang="en-US" sz="2000" dirty="0"/>
              <a:t>Predictive coding during saccades</a:t>
            </a:r>
          </a:p>
          <a:p>
            <a:endParaRPr lang="en-US" sz="2000" dirty="0"/>
          </a:p>
          <a:p>
            <a:pPr marL="107916" indent="0">
              <a:buNone/>
            </a:pPr>
            <a:r>
              <a:rPr lang="en-US" sz="2000" dirty="0"/>
              <a:t>Deep5b alpha bursting to a continuous auditory tone (</a:t>
            </a:r>
            <a:r>
              <a:rPr lang="en-US" sz="2000" dirty="0" err="1"/>
              <a:t>Luczak</a:t>
            </a:r>
            <a:r>
              <a:rPr lang="en-US" sz="2000" dirty="0"/>
              <a:t> et al, 2013):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26" y="4543425"/>
            <a:ext cx="9228158" cy="235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Thalamic Auto-Encoders</a:t>
            </a:r>
            <a:br>
              <a:rPr lang="en-US" dirty="0" smtClean="0"/>
            </a:br>
            <a:r>
              <a:rPr lang="en-US" sz="3600" dirty="0"/>
              <a:t>(</a:t>
            </a:r>
            <a:r>
              <a:rPr lang="en-US" sz="3600" i="1" dirty="0"/>
              <a:t>Deep5aed</a:t>
            </a:r>
            <a:r>
              <a:rPr lang="en-US" sz="3600" dirty="0"/>
              <a:t>: Deep5b Auto Error Driven)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6" y="2181228"/>
            <a:ext cx="4039667" cy="4343399"/>
          </a:xfrm>
        </p:spPr>
      </p:pic>
      <p:sp>
        <p:nvSpPr>
          <p:cNvPr id="5" name="TextBox 4"/>
          <p:cNvSpPr txBox="1"/>
          <p:nvPr/>
        </p:nvSpPr>
        <p:spPr>
          <a:xfrm>
            <a:off x="4962525" y="2257427"/>
            <a:ext cx="4495800" cy="1023049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3200" dirty="0"/>
              <a:t>Really is a standard auto-encoder!</a:t>
            </a:r>
          </a:p>
        </p:txBody>
      </p:sp>
    </p:spTree>
    <p:extLst>
      <p:ext uri="{BB962C8B-B14F-4D97-AF65-F5344CB8AC3E}">
        <p14:creationId xmlns:p14="http://schemas.microsoft.com/office/powerpoint/2010/main" val="331685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Deep attentional dynamics can pick out figure object against background – motion and binocular depth cues provide figure signal.</a:t>
            </a:r>
          </a:p>
          <a:p>
            <a:r>
              <a:rPr lang="en-US" dirty="0" smtClean="0"/>
              <a:t>TRC auto-encoder on V2, V3 produces some learning benefits.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0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 smtClean="0"/>
              <a:t>3D Virtual Reality Learning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25" y="1343025"/>
            <a:ext cx="6562434" cy="4989513"/>
          </a:xfrm>
        </p:spPr>
      </p:pic>
      <p:pic>
        <p:nvPicPr>
          <p:cNvPr id="5" name="Picture 4" descr="Screen Shot 2015-06-10 at 11.18.31 PM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925" y="5000625"/>
            <a:ext cx="3641354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5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965200"/>
          </a:xfrm>
        </p:spPr>
        <p:txBody>
          <a:bodyPr/>
          <a:lstStyle/>
          <a:p>
            <a:r>
              <a:rPr lang="en-US" dirty="0" smtClean="0"/>
              <a:t>Very Preliminary Results..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1725" y="1419225"/>
            <a:ext cx="5275256" cy="4989513"/>
          </a:xfrm>
        </p:spPr>
      </p:pic>
      <p:sp>
        <p:nvSpPr>
          <p:cNvPr id="5" name="TextBox 4"/>
          <p:cNvSpPr txBox="1"/>
          <p:nvPr/>
        </p:nvSpPr>
        <p:spPr>
          <a:xfrm>
            <a:off x="619125" y="6677025"/>
            <a:ext cx="8915400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50 objects against complex backgrounds..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7271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100" dirty="0" smtClean="0"/>
              <a:t>Capture biological mechanisms of active, dynamic vision, starting with attention, saccades</a:t>
            </a:r>
          </a:p>
          <a:p>
            <a:pPr lvl="1"/>
            <a:r>
              <a:rPr lang="en-US" sz="2700" dirty="0"/>
              <a:t>B</a:t>
            </a:r>
            <a:r>
              <a:rPr lang="en-US" sz="2700" dirty="0" smtClean="0"/>
              <a:t>idirectional</a:t>
            </a:r>
            <a:r>
              <a:rPr lang="en-US" sz="2700" dirty="0"/>
              <a:t>, recurrent connections</a:t>
            </a:r>
          </a:p>
          <a:p>
            <a:pPr lvl="2"/>
            <a:r>
              <a:rPr lang="en-US" sz="2300" dirty="0"/>
              <a:t>vs. feedforward </a:t>
            </a:r>
            <a:r>
              <a:rPr lang="en-US" sz="2300" dirty="0" err="1"/>
              <a:t>backpropagation</a:t>
            </a:r>
            <a:r>
              <a:rPr lang="en-US" sz="2300" dirty="0"/>
              <a:t> networks</a:t>
            </a:r>
          </a:p>
          <a:p>
            <a:pPr lvl="1"/>
            <a:r>
              <a:rPr lang="en-US" sz="2700" dirty="0" smtClean="0"/>
              <a:t>Leverage specialized biological mechanisms in deep cortical layers for attention, temporal context learning.</a:t>
            </a:r>
          </a:p>
          <a:p>
            <a:r>
              <a:rPr lang="en-US" sz="3100" dirty="0" smtClean="0"/>
              <a:t>Encode structured, relational knowledge (between elements of a display, </a:t>
            </a:r>
            <a:r>
              <a:rPr lang="en-US" sz="3100" dirty="0" err="1" smtClean="0"/>
              <a:t>etc</a:t>
            </a:r>
            <a:r>
              <a:rPr lang="en-US" sz="3100" dirty="0" smtClean="0"/>
              <a:t>)</a:t>
            </a:r>
          </a:p>
          <a:p>
            <a:r>
              <a:rPr lang="en-US" sz="3100" dirty="0" smtClean="0"/>
              <a:t>Theme: How does error driven learning work in brain??</a:t>
            </a:r>
          </a:p>
          <a:p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11452830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Predictive Auto-Encoding Supports Figure-Ground Segregation</a:t>
            </a:r>
            <a:endParaRPr lang="en-US" dirty="0"/>
          </a:p>
        </p:txBody>
      </p:sp>
      <p:pic>
        <p:nvPicPr>
          <p:cNvPr id="4" name="Content Placeholder 3" descr="fig_objrec_ti_fffb_batch_results.png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47" r="-489"/>
          <a:stretch/>
        </p:blipFill>
        <p:spPr>
          <a:xfrm>
            <a:off x="771528" y="1876427"/>
            <a:ext cx="4410239" cy="4989513"/>
          </a:xfrm>
        </p:spPr>
      </p:pic>
      <p:sp>
        <p:nvSpPr>
          <p:cNvPr id="5" name="TextBox 4"/>
          <p:cNvSpPr txBox="1"/>
          <p:nvPr/>
        </p:nvSpPr>
        <p:spPr>
          <a:xfrm>
            <a:off x="5267325" y="2714625"/>
            <a:ext cx="4343400" cy="2526202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400" dirty="0" err="1"/>
              <a:t>Bg</a:t>
            </a:r>
            <a:r>
              <a:rPr lang="en-US" sz="2400" dirty="0"/>
              <a:t> = backgrounds present</a:t>
            </a:r>
          </a:p>
          <a:p>
            <a:r>
              <a:rPr lang="en-US" sz="2400" dirty="0"/>
              <a:t>No </a:t>
            </a:r>
            <a:r>
              <a:rPr lang="en-US" sz="2400" dirty="0" err="1"/>
              <a:t>Bg</a:t>
            </a:r>
            <a:r>
              <a:rPr lang="en-US" sz="2400" dirty="0"/>
              <a:t> = Not</a:t>
            </a:r>
          </a:p>
          <a:p>
            <a:endParaRPr lang="en-US" sz="2400" dirty="0"/>
          </a:p>
          <a:p>
            <a:r>
              <a:rPr lang="en-US" sz="2400" dirty="0"/>
              <a:t>Differential advantage for backgrounds present case</a:t>
            </a:r>
          </a:p>
          <a:p>
            <a:r>
              <a:rPr lang="en-US" sz="2400" dirty="0" smtClean="0"/>
              <a:t>of TI = Temporal Integration = predictive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078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965200"/>
          </a:xfrm>
        </p:spPr>
        <p:txBody>
          <a:bodyPr/>
          <a:lstStyle/>
          <a:p>
            <a:r>
              <a:rPr lang="en-US" dirty="0" smtClean="0"/>
              <a:t>Multimodal Mutual Learning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8357" y="1213738"/>
            <a:ext cx="6724535" cy="6168600"/>
          </a:xfrm>
        </p:spPr>
      </p:pic>
    </p:spTree>
    <p:extLst>
      <p:ext uri="{BB962C8B-B14F-4D97-AF65-F5344CB8AC3E}">
        <p14:creationId xmlns:p14="http://schemas.microsoft.com/office/powerpoint/2010/main" val="235963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Two Networks in 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sz="2800" dirty="0" smtClean="0"/>
              <a:t>Recurrent dynamics / consciousness supports goal-driven top-down interaction with bottom-up: </a:t>
            </a:r>
          </a:p>
          <a:p>
            <a:r>
              <a:rPr lang="en-US" sz="2800" dirty="0" smtClean="0"/>
              <a:t>Superficial cortical layers:</a:t>
            </a:r>
          </a:p>
          <a:p>
            <a:pPr lvl="1"/>
            <a:r>
              <a:rPr lang="en-US" sz="2400" dirty="0" smtClean="0"/>
              <a:t>Hopfield / Boltzmann constraint satisfaction</a:t>
            </a:r>
          </a:p>
          <a:p>
            <a:r>
              <a:rPr lang="en-US" sz="2800" dirty="0" smtClean="0"/>
              <a:t>Deep cortical layers &amp; thalamus:</a:t>
            </a:r>
          </a:p>
          <a:p>
            <a:pPr lvl="1"/>
            <a:r>
              <a:rPr lang="en-US" sz="2400" dirty="0"/>
              <a:t>Top-down / bottom-up attentional dynamics: deep layers particularly important for top-down</a:t>
            </a:r>
            <a:r>
              <a:rPr lang="en-US" sz="2400" dirty="0" smtClean="0"/>
              <a:t>.</a:t>
            </a:r>
            <a:endParaRPr lang="en-US" sz="2400" dirty="0"/>
          </a:p>
          <a:p>
            <a:pPr lvl="1"/>
            <a:r>
              <a:rPr lang="en-US" sz="2400" dirty="0"/>
              <a:t>Predictive learning based on t-1 context representations (SRN), also in deep layers</a:t>
            </a:r>
            <a:r>
              <a:rPr lang="en-US" sz="2400" dirty="0" smtClean="0"/>
              <a:t>.</a:t>
            </a:r>
            <a:endParaRPr lang="en-US" sz="2400" dirty="0"/>
          </a:p>
          <a:p>
            <a:pPr lvl="1"/>
            <a:r>
              <a:rPr lang="en-US" sz="2400" dirty="0"/>
              <a:t>Thalamic relay cells (TRC) are substrate for local auto-encoder learning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217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Recurrent Connectivity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Computationally much slower than feedforward</a:t>
            </a:r>
          </a:p>
          <a:p>
            <a:pPr lvl="1"/>
            <a:r>
              <a:rPr lang="en-US" dirty="0" smtClean="0"/>
              <a:t>~100 cycles per input image, 2x+ connections..</a:t>
            </a:r>
          </a:p>
          <a:p>
            <a:pPr lvl="1"/>
            <a:r>
              <a:rPr lang="en-US" dirty="0" smtClean="0"/>
              <a:t>Not applicable to </a:t>
            </a:r>
            <a:r>
              <a:rPr lang="en-US" dirty="0" err="1" smtClean="0"/>
              <a:t>ImageNet</a:t>
            </a:r>
            <a:r>
              <a:rPr lang="en-US" dirty="0" smtClean="0"/>
              <a:t> scale at this point</a:t>
            </a:r>
          </a:p>
          <a:p>
            <a:pPr lvl="1"/>
            <a:r>
              <a:rPr lang="en-US" dirty="0" smtClean="0"/>
              <a:t>Could really use fast specialized hardware!            (“if I only had a brain…”)</a:t>
            </a:r>
          </a:p>
          <a:p>
            <a:pPr lvl="1"/>
            <a:r>
              <a:rPr lang="en-US" dirty="0" smtClean="0"/>
              <a:t>But algorithms are under rapid development.. </a:t>
            </a:r>
          </a:p>
          <a:p>
            <a:pPr marL="576084" lvl="1" indent="0">
              <a:buNone/>
            </a:pPr>
            <a:endParaRPr lang="en-US" dirty="0" smtClean="0"/>
          </a:p>
          <a:p>
            <a:r>
              <a:rPr lang="en-US" dirty="0" smtClean="0"/>
              <a:t>Much more complex dynamics: learning problem is much more difficult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83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Problem or Many?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segmentation, scene recognition, object recognition, scene scanning.. typically solved separately in machine vision(?)</a:t>
            </a:r>
          </a:p>
          <a:p>
            <a:r>
              <a:rPr lang="en-US" dirty="0" smtClean="0"/>
              <a:t>Brain appears to use a single integrated bidirectional / attentional network to solve all of these problems together</a:t>
            </a:r>
          </a:p>
          <a:p>
            <a:r>
              <a:rPr lang="en-US" dirty="0" smtClean="0"/>
              <a:t>Object vs. scene is arbitrary – complex objects are “scenes” – need active processing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Higher-level cognition emerges from sensory-motor attentional dynamics</a:t>
            </a:r>
          </a:p>
          <a:p>
            <a:r>
              <a:rPr lang="en-US" dirty="0" smtClean="0"/>
              <a:t>Binding multiple elements of a visual scene, understanding their relationship is foundation of many cognitive abilities: language, analogy, Raven’s task</a:t>
            </a:r>
            <a:r>
              <a:rPr lang="en-US" smtClean="0"/>
              <a:t>, etc..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7353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080" y="346220"/>
            <a:ext cx="9068118" cy="1172068"/>
          </a:xfrm>
          <a:ln/>
        </p:spPr>
        <p:txBody>
          <a:bodyPr tIns="38767"/>
          <a:lstStyle/>
          <a:p>
            <a:pPr>
              <a:tabLst>
                <a:tab pos="723151" algn="l"/>
                <a:tab pos="1446296" algn="l"/>
                <a:tab pos="2169448" algn="l"/>
                <a:tab pos="2892599" algn="l"/>
                <a:tab pos="3615747" algn="l"/>
                <a:tab pos="4338901" algn="l"/>
                <a:tab pos="5062049" algn="l"/>
                <a:tab pos="5785200" algn="l"/>
                <a:tab pos="6508348" algn="l"/>
                <a:tab pos="7231499" algn="l"/>
                <a:tab pos="7954650" algn="l"/>
                <a:tab pos="8677798" algn="l"/>
              </a:tabLst>
            </a:pPr>
            <a:r>
              <a:rPr lang="en-US" dirty="0"/>
              <a:t>Thanks To</a:t>
            </a: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810" y="1518299"/>
            <a:ext cx="4618831" cy="5342593"/>
          </a:xfrm>
          <a:ln/>
        </p:spPr>
        <p:txBody>
          <a:bodyPr tIns="15860"/>
          <a:lstStyle/>
          <a:p>
            <a:pPr algn="ctr">
              <a:spcAft>
                <a:spcPts val="764"/>
              </a:spcAft>
              <a:buNone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600" b="1" dirty="0"/>
              <a:t>CCN Lab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Tom Hazy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Seth Herd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 err="1"/>
              <a:t>Tren</a:t>
            </a:r>
            <a:r>
              <a:rPr lang="en-US" sz="2200" dirty="0"/>
              <a:t> Huang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Dave </a:t>
            </a:r>
            <a:r>
              <a:rPr lang="en-US" sz="2200" dirty="0" err="1"/>
              <a:t>Jilk</a:t>
            </a:r>
            <a:r>
              <a:rPr lang="en-US" sz="2200" dirty="0"/>
              <a:t> (</a:t>
            </a:r>
            <a:r>
              <a:rPr lang="en-US" sz="2200" dirty="0" err="1"/>
              <a:t>eCortex</a:t>
            </a:r>
            <a:r>
              <a:rPr lang="en-US" sz="2200" dirty="0"/>
              <a:t>)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Nick </a:t>
            </a:r>
            <a:r>
              <a:rPr lang="en-US" sz="2200" dirty="0" err="1"/>
              <a:t>Ketz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Trent </a:t>
            </a:r>
            <a:r>
              <a:rPr lang="en-US" sz="2200" dirty="0" err="1"/>
              <a:t>Kriete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Kai </a:t>
            </a:r>
            <a:r>
              <a:rPr lang="en-US" sz="2200" dirty="0" smtClean="0"/>
              <a:t>Krueger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 smtClean="0"/>
              <a:t>Scott Mackie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Brian Mingus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Jessica </a:t>
            </a:r>
            <a:r>
              <a:rPr lang="en-US" sz="2200" dirty="0" err="1"/>
              <a:t>Mollick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Wolfgang Pauli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John </a:t>
            </a:r>
            <a:r>
              <a:rPr lang="en-US" sz="2200" dirty="0" err="1"/>
              <a:t>Rohrlich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Sergio </a:t>
            </a:r>
            <a:r>
              <a:rPr lang="en-US" sz="2200" dirty="0" err="1"/>
              <a:t>Verduzco</a:t>
            </a:r>
            <a:r>
              <a:rPr lang="en-US" sz="2200" dirty="0"/>
              <a:t>-Flores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Dean </a:t>
            </a:r>
            <a:r>
              <a:rPr lang="en-US" sz="2200" dirty="0" err="1"/>
              <a:t>Wyatte</a:t>
            </a:r>
            <a:endParaRPr lang="en-US" sz="2200" dirty="0"/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206683" y="1815286"/>
            <a:ext cx="4286448" cy="451039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15860" rIns="0" bIns="0">
            <a:prstTxWarp prst="textNoShape">
              <a:avLst/>
            </a:prstTxWarp>
          </a:bodyPr>
          <a:lstStyle/>
          <a:p>
            <a:pPr marL="431354" indent="-323515" algn="ctr">
              <a:spcAft>
                <a:spcPts val="752"/>
              </a:spcAft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Funding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ONR 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– Hawkins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ONR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 – McKenna &amp; Bello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IARPA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 – </a:t>
            </a:r>
            <a:r>
              <a:rPr lang="en-US" sz="2600" dirty="0" err="1" smtClean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ICArUS</a:t>
            </a:r>
            <a:endParaRPr lang="en-US" sz="2600" dirty="0">
              <a:solidFill>
                <a:srgbClr val="000000"/>
              </a:solidFill>
              <a:ea typeface="Arial Unicode MS" pitchFamily="-65" charset="0"/>
              <a:cs typeface="Arial Unicode MS" pitchFamily="-65" charset="0"/>
            </a:endParaRP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ARL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 RCTA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NIMH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 </a:t>
            </a:r>
            <a:r>
              <a:rPr lang="en-US" sz="2600" dirty="0">
                <a:solidFill>
                  <a:srgbClr val="000000"/>
                </a:solidFill>
                <a:latin typeface="Times New Roman" pitchFamily="-65" charset="0"/>
                <a:ea typeface="Times New Roman" pitchFamily="-65" charset="0"/>
                <a:cs typeface="Times New Roman" pitchFamily="-65" charset="0"/>
              </a:rPr>
              <a:t>P50-MH079485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121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Causal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LeabraTI</a:t>
            </a:r>
            <a:r>
              <a:rPr lang="en-US" dirty="0" smtClean="0"/>
              <a:t> (</a:t>
            </a:r>
            <a:r>
              <a:rPr lang="en-US" dirty="0"/>
              <a:t>T</a:t>
            </a:r>
            <a:r>
              <a:rPr lang="en-US" dirty="0" smtClean="0"/>
              <a:t>emporal </a:t>
            </a:r>
            <a:r>
              <a:rPr lang="en-US" dirty="0"/>
              <a:t>I</a:t>
            </a:r>
            <a:r>
              <a:rPr lang="en-US" dirty="0" smtClean="0"/>
              <a:t>ntegration) neural network learns by predicting what happens next</a:t>
            </a:r>
          </a:p>
          <a:p>
            <a:r>
              <a:rPr lang="en-US" dirty="0" smtClean="0"/>
              <a:t>Learns de novo causal logic from multi-agent causal events unfolding over time.</a:t>
            </a:r>
          </a:p>
          <a:p>
            <a:r>
              <a:rPr lang="en-US" dirty="0" smtClean="0"/>
              <a:t>Can generalize this learned structure to novel entities, </a:t>
            </a:r>
            <a:r>
              <a:rPr lang="en-US" i="1" dirty="0" smtClean="0"/>
              <a:t>based on how they behave</a:t>
            </a:r>
          </a:p>
          <a:p>
            <a:r>
              <a:rPr lang="en-US" dirty="0" smtClean="0"/>
              <a:t>Fits human data in range of causal inference tasks (“</a:t>
            </a:r>
            <a:r>
              <a:rPr lang="en-US" dirty="0" err="1" smtClean="0"/>
              <a:t>blicket</a:t>
            </a:r>
            <a:r>
              <a:rPr lang="en-US" dirty="0" smtClean="0"/>
              <a:t>” paradigm): backwards blocking, screening off, conjunctive, disjunctive, noisy..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2557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9470" y="1770069"/>
            <a:ext cx="6435336" cy="4989513"/>
          </a:xfrm>
        </p:spPr>
      </p:pic>
    </p:spTree>
    <p:extLst>
      <p:ext uri="{BB962C8B-B14F-4D97-AF65-F5344CB8AC3E}">
        <p14:creationId xmlns:p14="http://schemas.microsoft.com/office/powerpoint/2010/main" val="10906468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Blicket</a:t>
            </a:r>
            <a:r>
              <a:rPr lang="en-US" dirty="0" smtClean="0"/>
              <a:t> Detector</a:t>
            </a:r>
            <a:endParaRPr lang="en-US" dirty="0"/>
          </a:p>
        </p:txBody>
      </p:sp>
      <p:pic>
        <p:nvPicPr>
          <p:cNvPr id="4" name="Content Placeholder 3" descr="fig_blicket_task_bblock_soff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46" r="-8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43155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525" y="301625"/>
            <a:ext cx="9296399" cy="1262063"/>
          </a:xfrm>
        </p:spPr>
        <p:txBody>
          <a:bodyPr/>
          <a:lstStyle/>
          <a:p>
            <a:r>
              <a:rPr lang="en-US" sz="4000" dirty="0" smtClean="0"/>
              <a:t>Recurrent Processing -&gt; Consciousness</a:t>
            </a:r>
            <a:br>
              <a:rPr lang="en-US" sz="4000" dirty="0" smtClean="0"/>
            </a:br>
            <a:r>
              <a:rPr lang="en-US" sz="2800" dirty="0" smtClean="0"/>
              <a:t>(</a:t>
            </a:r>
            <a:r>
              <a:rPr lang="en-US" sz="2800" dirty="0" err="1" smtClean="0"/>
              <a:t>Lamme</a:t>
            </a:r>
            <a:r>
              <a:rPr lang="en-US" sz="2800" dirty="0" smtClean="0"/>
              <a:t>, 2006)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5" y="1800225"/>
            <a:ext cx="4191393" cy="3078159"/>
          </a:xfrm>
        </p:spPr>
      </p:pic>
      <p:pic>
        <p:nvPicPr>
          <p:cNvPr id="5" name="Content Placeholder 3"/>
          <p:cNvPicPr>
            <a:picLocks noGrp="1"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886325" y="1800225"/>
            <a:ext cx="4419600" cy="308054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Content Placeholder 2"/>
          <p:cNvSpPr>
            <a:spLocks noGrp="1"/>
          </p:cNvSpPr>
          <p:nvPr/>
        </p:nvSpPr>
        <p:spPr bwMode="auto">
          <a:xfrm>
            <a:off x="542925" y="5153025"/>
            <a:ext cx="8839200" cy="2133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31665" indent="-323749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63332" indent="-287248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9499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26663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5832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61538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3072444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529502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98655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16" indent="0">
              <a:lnSpc>
                <a:spcPct val="50000"/>
              </a:lnSpc>
              <a:buNone/>
            </a:pPr>
            <a:r>
              <a:rPr lang="en-US" sz="2000" dirty="0" smtClean="0"/>
              <a:t>Consciousness is </a:t>
            </a:r>
            <a:r>
              <a:rPr lang="en-US" sz="2000" i="1" dirty="0" smtClean="0"/>
              <a:t>Unitary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/>
              <a:t>	</a:t>
            </a:r>
            <a:r>
              <a:rPr lang="en-US" sz="2000" dirty="0" smtClean="0"/>
              <a:t>Recurrence coordinates all areas on one thing (emerges via popular vote)</a:t>
            </a:r>
            <a:endParaRPr lang="en-US" sz="2000" dirty="0"/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 smtClean="0"/>
              <a:t>Consciousness is </a:t>
            </a:r>
            <a:r>
              <a:rPr lang="en-US" sz="2000" i="1" dirty="0" smtClean="0"/>
              <a:t>Functional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 smtClean="0"/>
              <a:t>	Helps organize, prioritize behavior – “focusing” key for difficult problems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 smtClean="0"/>
              <a:t>Consciousness </a:t>
            </a:r>
            <a:r>
              <a:rPr lang="en-US" sz="2000" i="1" dirty="0"/>
              <a:t>F</a:t>
            </a:r>
            <a:r>
              <a:rPr lang="en-US" sz="2000" i="1" dirty="0" smtClean="0"/>
              <a:t>lows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/>
              <a:t>	</a:t>
            </a:r>
            <a:r>
              <a:rPr lang="en-US" sz="2000" dirty="0" smtClean="0"/>
              <a:t>Temporal dynamics and information processing (multi-step cognition)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2991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Results</a:t>
            </a:r>
            <a:endParaRPr lang="en-US" dirty="0"/>
          </a:p>
        </p:txBody>
      </p:sp>
      <p:pic>
        <p:nvPicPr>
          <p:cNvPr id="4" name="Content Placeholder 3" descr="fig_blicket_stg04_bblock_soff_intact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607" b="-36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641602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Structure in Random Sequences</a:t>
            </a:r>
            <a:br>
              <a:rPr lang="en-US" dirty="0" smtClean="0"/>
            </a:br>
            <a:r>
              <a:rPr lang="en-US" sz="3400" dirty="0"/>
              <a:t>(Sun et al, 2015, PNAS)</a:t>
            </a:r>
          </a:p>
        </p:txBody>
      </p:sp>
      <p:pic>
        <p:nvPicPr>
          <p:cNvPr id="5" name="Content Placeholder 4" descr="Screen Shot 2015-06-14 at 9.42.17 PM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004" b="-3004"/>
          <a:stretch>
            <a:fillRect/>
          </a:stretch>
        </p:blipFill>
        <p:spPr>
          <a:xfrm>
            <a:off x="1511617" y="1764666"/>
            <a:ext cx="7138194" cy="392820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F54E87-4224-4E4D-A48A-64E11DE5100F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03872" y="5630122"/>
            <a:ext cx="8565833" cy="885685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r>
              <a:rPr lang="en-US" dirty="0" err="1" smtClean="0"/>
              <a:t>LeabraTI</a:t>
            </a:r>
            <a:r>
              <a:rPr lang="en-US" dirty="0" smtClean="0"/>
              <a:t> model applied to random coin flips, develops bias in favor of alternations: origin of gambler’s fallacy?  Rationally: based on differential higher-order statistics of repeating vs. alternating patterns.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6172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Emergent Structured Bindings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873" y="1764665"/>
            <a:ext cx="4554973" cy="361336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F54E87-4224-4E4D-A48A-64E11DE5100F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6" name="Picture 5" descr="fig_grid_cortex_examp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8726" y="1764665"/>
            <a:ext cx="4731862" cy="39251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5809" y="5798186"/>
            <a:ext cx="8313896" cy="1146064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r>
              <a:rPr lang="en-US" dirty="0" smtClean="0"/>
              <a:t>Slot-based role-filler binding emerges through </a:t>
            </a:r>
            <a:r>
              <a:rPr lang="en-US" dirty="0" err="1" smtClean="0"/>
              <a:t>DeepLeabra</a:t>
            </a:r>
            <a:r>
              <a:rPr lang="en-US" dirty="0" smtClean="0"/>
              <a:t> attentional and local auto-encoder dynamics, in basic structured information encoding and retrieval task.  Learned version of </a:t>
            </a:r>
            <a:r>
              <a:rPr lang="en-US" dirty="0" err="1" smtClean="0"/>
              <a:t>Taatgen’s</a:t>
            </a:r>
            <a:r>
              <a:rPr lang="en-US" dirty="0" smtClean="0"/>
              <a:t> “generic chunk” information routing ACT-R model.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8030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9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Bidirectional Connections Carry Error Gradients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29" y="2105025"/>
            <a:ext cx="9807511" cy="3352800"/>
          </a:xfrm>
        </p:spPr>
      </p:pic>
      <p:sp>
        <p:nvSpPr>
          <p:cNvPr id="3" name="TextBox 2"/>
          <p:cNvSpPr txBox="1"/>
          <p:nvPr/>
        </p:nvSpPr>
        <p:spPr>
          <a:xfrm>
            <a:off x="542925" y="5915025"/>
            <a:ext cx="8686800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Midpoint integration + symmetry = Contrastive </a:t>
            </a:r>
            <a:r>
              <a:rPr lang="en-US" sz="2400" dirty="0" err="1" smtClean="0"/>
              <a:t>Hebbian</a:t>
            </a:r>
            <a:r>
              <a:rPr lang="en-US" sz="2400" dirty="0" smtClean="0"/>
              <a:t> = DBM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546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Diffs Implicitly Compute Derivatives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29" y="1952628"/>
            <a:ext cx="5528875" cy="4638409"/>
          </a:xfrm>
        </p:spPr>
      </p:pic>
      <p:sp>
        <p:nvSpPr>
          <p:cNvPr id="3" name="TextBox 2"/>
          <p:cNvSpPr txBox="1"/>
          <p:nvPr/>
        </p:nvSpPr>
        <p:spPr>
          <a:xfrm>
            <a:off x="6181725" y="2105027"/>
            <a:ext cx="3352800" cy="1311744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800" dirty="0"/>
              <a:t>Free to use arbitrarily complex activation functions!</a:t>
            </a:r>
          </a:p>
        </p:txBody>
      </p:sp>
    </p:spTree>
    <p:extLst>
      <p:ext uri="{BB962C8B-B14F-4D97-AF65-F5344CB8AC3E}">
        <p14:creationId xmlns:p14="http://schemas.microsoft.com/office/powerpoint/2010/main" val="244271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 the Targets Come From?</a:t>
            </a:r>
            <a:endParaRPr lang="en-US" dirty="0"/>
          </a:p>
        </p:txBody>
      </p:sp>
      <p:pic>
        <p:nvPicPr>
          <p:cNvPr id="4" name="Content Placeholder 3" descr="fig_expect_outcome_errs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86" r="-847"/>
          <a:stretch/>
        </p:blipFill>
        <p:spPr>
          <a:xfrm>
            <a:off x="1154515" y="1770066"/>
            <a:ext cx="7792959" cy="4989513"/>
          </a:xfrm>
        </p:spPr>
      </p:pic>
    </p:spTree>
    <p:extLst>
      <p:ext uri="{BB962C8B-B14F-4D97-AF65-F5344CB8AC3E}">
        <p14:creationId xmlns:p14="http://schemas.microsoft.com/office/powerpoint/2010/main" val="46016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Bootstrap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 smtClean="0"/>
              <a:t>How do the high-level “outputs” get active?</a:t>
            </a:r>
          </a:p>
          <a:p>
            <a:pPr lvl="1"/>
            <a:r>
              <a:rPr lang="en-US" dirty="0" smtClean="0"/>
              <a:t>From a sensory modality (e.g., auditory input)</a:t>
            </a:r>
          </a:p>
          <a:p>
            <a:pPr lvl="1"/>
            <a:r>
              <a:rPr lang="en-US" dirty="0" smtClean="0"/>
              <a:t>Infinite regress: need high-level training of that!</a:t>
            </a:r>
          </a:p>
          <a:p>
            <a:pPr lvl="1"/>
            <a:r>
              <a:rPr lang="en-US" dirty="0" smtClean="0"/>
              <a:t>Solution: need to bootstrap our way up to multi-modal mutual-training systems (c.f., Becker, de Sa)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 smtClean="0"/>
              <a:t>Now we just need a way for sensory modalities to train themselves…  and </a:t>
            </a:r>
            <a:r>
              <a:rPr lang="en-US" dirty="0" err="1" smtClean="0"/>
              <a:t>Hebbian</a:t>
            </a:r>
            <a:r>
              <a:rPr lang="en-US" dirty="0" smtClean="0"/>
              <a:t> learning isn’t up to the task.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91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fig_leabra_deep5aed_multi_modal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85" r="-764"/>
          <a:stretch/>
        </p:blipFill>
        <p:spPr>
          <a:xfrm>
            <a:off x="1228728" y="657229"/>
            <a:ext cx="7501159" cy="6319321"/>
          </a:xfrm>
        </p:spPr>
      </p:pic>
    </p:spTree>
    <p:extLst>
      <p:ext uri="{BB962C8B-B14F-4D97-AF65-F5344CB8AC3E}">
        <p14:creationId xmlns:p14="http://schemas.microsoft.com/office/powerpoint/2010/main" val="288874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Thalamic Auto-Encoders</a:t>
            </a:r>
            <a:br>
              <a:rPr lang="en-US" dirty="0" smtClean="0"/>
            </a:br>
            <a:r>
              <a:rPr lang="en-US" sz="3600" dirty="0"/>
              <a:t>(</a:t>
            </a:r>
            <a:r>
              <a:rPr lang="en-US" sz="3600" i="1" dirty="0"/>
              <a:t>Deep5aed</a:t>
            </a:r>
            <a:r>
              <a:rPr lang="en-US" sz="3600" dirty="0"/>
              <a:t>: Deep5b Auto Error Driven)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28" y="1800228"/>
            <a:ext cx="3619645" cy="4989513"/>
          </a:xfrm>
        </p:spPr>
      </p:pic>
      <p:sp>
        <p:nvSpPr>
          <p:cNvPr id="5" name="TextBox 4"/>
          <p:cNvSpPr txBox="1"/>
          <p:nvPr/>
        </p:nvSpPr>
        <p:spPr>
          <a:xfrm>
            <a:off x="4886325" y="1952626"/>
            <a:ext cx="4495800" cy="4609234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400" dirty="0"/>
              <a:t>Each layer learns by auto-encoding the layer below (c.f., restricted Boltzmann machines)</a:t>
            </a:r>
          </a:p>
          <a:p>
            <a:endParaRPr lang="en-US" sz="2400" dirty="0"/>
          </a:p>
          <a:p>
            <a:r>
              <a:rPr lang="en-US" sz="2400" dirty="0"/>
              <a:t>Plus phase target: Deep layer 5b neocortical neurons (intrinsic bursting, 10Hz alpha rhythm): drivers of thalamic relay cell (TRC) firing at next feedforward layer (Sherman &amp; </a:t>
            </a:r>
            <a:r>
              <a:rPr lang="en-US" sz="2400" dirty="0" err="1"/>
              <a:t>Guillery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Minus phase: weaker but much more numerous layer 6 -&gt; TRC</a:t>
            </a:r>
          </a:p>
        </p:txBody>
      </p:sp>
    </p:spTree>
    <p:extLst>
      <p:ext uri="{BB962C8B-B14F-4D97-AF65-F5344CB8AC3E}">
        <p14:creationId xmlns:p14="http://schemas.microsoft.com/office/powerpoint/2010/main" val="367661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Attention and Consciousness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 smtClean="0"/>
              <a:t>Recurrent dynamics / consciousness supports goal-driven top-down interaction with bottom-up visual processing: How to capture in a model?</a:t>
            </a:r>
          </a:p>
          <a:p>
            <a:r>
              <a:rPr lang="en-US" dirty="0" smtClean="0"/>
              <a:t>Superficial cortical layers = basic Hopfield / Boltzmann style recurrent network</a:t>
            </a:r>
          </a:p>
          <a:p>
            <a:r>
              <a:rPr lang="en-US" dirty="0" smtClean="0"/>
              <a:t>Deep cortical layers &amp; thalamus = specialized attentional network, key for robust, flexible </a:t>
            </a:r>
            <a:r>
              <a:rPr lang="en-US" dirty="0" err="1" smtClean="0"/>
              <a:t>attn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06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Thalamic Auto-Encoders</a:t>
            </a:r>
            <a:br>
              <a:rPr lang="en-US" dirty="0" smtClean="0"/>
            </a:br>
            <a:r>
              <a:rPr lang="en-US" sz="3600" dirty="0"/>
              <a:t>(</a:t>
            </a:r>
            <a:r>
              <a:rPr lang="en-US" sz="3600" i="1" dirty="0"/>
              <a:t>Deep5aed</a:t>
            </a:r>
            <a:r>
              <a:rPr lang="en-US" sz="3600" dirty="0"/>
              <a:t>: Deep5b Auto Error Driven)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28" y="1800228"/>
            <a:ext cx="3619645" cy="4989513"/>
          </a:xfrm>
        </p:spPr>
      </p:pic>
      <p:sp>
        <p:nvSpPr>
          <p:cNvPr id="5" name="TextBox 4"/>
          <p:cNvSpPr txBox="1"/>
          <p:nvPr/>
        </p:nvSpPr>
        <p:spPr>
          <a:xfrm>
            <a:off x="4733925" y="1952626"/>
            <a:ext cx="4876800" cy="4658435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400" dirty="0"/>
              <a:t>Advantages: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dirty="0"/>
              <a:t>Automatic, internal – / + phases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dirty="0"/>
              <a:t>deep5b bursting = amplification of error signals – each layer has own local error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dirty="0"/>
              <a:t>Encoding is done on reduced, transformed version of prior layer -&gt; greater abstraction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dirty="0"/>
              <a:t>Full bidirectional constraint satisfaction across network contributes to minus phase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i="1" dirty="0"/>
              <a:t>and</a:t>
            </a:r>
            <a:r>
              <a:rPr lang="en-US" sz="2400" dirty="0"/>
              <a:t> plus phase: supports both local and distal learning</a:t>
            </a:r>
          </a:p>
        </p:txBody>
      </p:sp>
    </p:spTree>
    <p:extLst>
      <p:ext uri="{BB962C8B-B14F-4D97-AF65-F5344CB8AC3E}">
        <p14:creationId xmlns:p14="http://schemas.microsoft.com/office/powerpoint/2010/main" val="203226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Thalamic Auto-Encoders</a:t>
            </a:r>
            <a:br>
              <a:rPr lang="en-US" dirty="0" smtClean="0"/>
            </a:br>
            <a:r>
              <a:rPr lang="en-US" sz="3600" dirty="0"/>
              <a:t>(</a:t>
            </a:r>
            <a:r>
              <a:rPr lang="en-US" sz="3600" i="1" dirty="0"/>
              <a:t>Deep5aed</a:t>
            </a:r>
            <a:r>
              <a:rPr lang="en-US" sz="3600" dirty="0"/>
              <a:t>: Deep5b Auto Error Driven)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28" y="1800228"/>
            <a:ext cx="3619645" cy="4989513"/>
          </a:xfrm>
        </p:spPr>
      </p:pic>
      <p:sp>
        <p:nvSpPr>
          <p:cNvPr id="5" name="TextBox 4"/>
          <p:cNvSpPr txBox="1"/>
          <p:nvPr/>
        </p:nvSpPr>
        <p:spPr>
          <a:xfrm>
            <a:off x="4733925" y="1952626"/>
            <a:ext cx="4876800" cy="3914890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400" dirty="0"/>
              <a:t>Advantages: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b="1" dirty="0"/>
              <a:t>Each layer is more strongly constrained – should improve generalization and overall robustness – e.g., object recognition operates on “2.5d sketch” of visual world, not just on pixels or </a:t>
            </a:r>
            <a:r>
              <a:rPr lang="en-US" sz="2400" b="1" dirty="0" err="1"/>
              <a:t>gabor</a:t>
            </a:r>
            <a:r>
              <a:rPr lang="en-US" sz="2400" b="1" dirty="0"/>
              <a:t> </a:t>
            </a:r>
            <a:r>
              <a:rPr lang="en-US" sz="2400" b="1" dirty="0" smtClean="0"/>
              <a:t>jets</a:t>
            </a:r>
          </a:p>
          <a:p>
            <a:pPr marL="342794" indent="-342794">
              <a:buSzPct val="100000"/>
              <a:buFontTx/>
              <a:buChar char="-"/>
            </a:pPr>
            <a:endParaRPr lang="en-US" sz="2400" b="1" dirty="0"/>
          </a:p>
          <a:p>
            <a:pPr marL="342794" indent="-342794">
              <a:buSzPct val="100000"/>
              <a:buFontTx/>
              <a:buChar char="-"/>
            </a:pPr>
            <a:r>
              <a:rPr lang="en-US" sz="2400" b="1" dirty="0" smtClean="0"/>
              <a:t>Fixes “adversarial image” problem?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7753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LeabraTI</a:t>
            </a:r>
            <a:r>
              <a:rPr lang="en-US" dirty="0" smtClean="0"/>
              <a:t>: Learning Through Time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53" y="1844451"/>
            <a:ext cx="9067799" cy="484076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2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Application: Learning Early Visual Structure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2920" y="1800228"/>
            <a:ext cx="3650391" cy="4989513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038728" y="1800228"/>
            <a:ext cx="3409181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0326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Superficial Attractor / Constraint Satisfaction Network</a:t>
            </a:r>
            <a:endParaRPr lang="en-US" dirty="0"/>
          </a:p>
        </p:txBody>
      </p:sp>
      <p:pic>
        <p:nvPicPr>
          <p:cNvPr id="4" name="Content Placeholder 3" descr="fig_deepleabra_v1_v2_v4_super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87" b="-207"/>
          <a:stretch/>
        </p:blipFill>
        <p:spPr>
          <a:xfrm>
            <a:off x="466725" y="2105025"/>
            <a:ext cx="9067799" cy="2517701"/>
          </a:xfrm>
        </p:spPr>
      </p:pic>
      <p:sp>
        <p:nvSpPr>
          <p:cNvPr id="5" name="TextBox 4"/>
          <p:cNvSpPr txBox="1"/>
          <p:nvPr/>
        </p:nvSpPr>
        <p:spPr>
          <a:xfrm>
            <a:off x="466725" y="4924425"/>
            <a:ext cx="9067800" cy="2121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Computationally captured by Hopfield / (Deterministic) Boltzmann Machine models..</a:t>
            </a:r>
          </a:p>
          <a:p>
            <a:endParaRPr lang="en-US" sz="2800" dirty="0"/>
          </a:p>
          <a:p>
            <a:r>
              <a:rPr lang="en-US" sz="2800" dirty="0" smtClean="0"/>
              <a:t>Except that cortical pyramidal neurons are only excitatory – need inhibitory interneurons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8989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Bidirectional Connections Carry Error Gradients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325" y="2028828"/>
            <a:ext cx="8077200" cy="4684516"/>
          </a:xfrm>
        </p:spPr>
      </p:pic>
      <p:sp>
        <p:nvSpPr>
          <p:cNvPr id="3" name="TextBox 2"/>
          <p:cNvSpPr txBox="1"/>
          <p:nvPr/>
        </p:nvSpPr>
        <p:spPr>
          <a:xfrm>
            <a:off x="1076325" y="6829425"/>
            <a:ext cx="80772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Generalization of </a:t>
            </a:r>
            <a:r>
              <a:rPr lang="en-US" sz="2000" i="1" dirty="0" smtClean="0"/>
              <a:t>Recirculation</a:t>
            </a:r>
            <a:r>
              <a:rPr lang="en-US" sz="2000" dirty="0" smtClean="0"/>
              <a:t> (Hinton &amp; McClelland, 1988)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614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Bidirectional Connections Carry Error Gradients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29" y="2105025"/>
            <a:ext cx="9807511" cy="3352800"/>
          </a:xfrm>
        </p:spPr>
      </p:pic>
      <p:sp>
        <p:nvSpPr>
          <p:cNvPr id="3" name="TextBox 2"/>
          <p:cNvSpPr txBox="1"/>
          <p:nvPr/>
        </p:nvSpPr>
        <p:spPr>
          <a:xfrm>
            <a:off x="542925" y="5915025"/>
            <a:ext cx="8686800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Midpoint integration + symmetry = Contrastive </a:t>
            </a:r>
            <a:r>
              <a:rPr lang="en-US" sz="2400" dirty="0" err="1" smtClean="0"/>
              <a:t>Hebbian</a:t>
            </a:r>
            <a:r>
              <a:rPr lang="en-US" sz="2400" dirty="0" smtClean="0"/>
              <a:t> = DBM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356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Diffs Implicitly Compute Derivatives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29" y="1952628"/>
            <a:ext cx="5528875" cy="4638409"/>
          </a:xfrm>
        </p:spPr>
      </p:pic>
      <p:sp>
        <p:nvSpPr>
          <p:cNvPr id="3" name="TextBox 2"/>
          <p:cNvSpPr txBox="1"/>
          <p:nvPr/>
        </p:nvSpPr>
        <p:spPr>
          <a:xfrm>
            <a:off x="6181725" y="2105027"/>
            <a:ext cx="3352800" cy="1311744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800" dirty="0"/>
              <a:t>Free to use arbitrarily complex activation functions!</a:t>
            </a:r>
          </a:p>
        </p:txBody>
      </p:sp>
    </p:spTree>
    <p:extLst>
      <p:ext uri="{BB962C8B-B14F-4D97-AF65-F5344CB8AC3E}">
        <p14:creationId xmlns:p14="http://schemas.microsoft.com/office/powerpoint/2010/main" val="151250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14435</TotalTime>
  <Words>1644</Words>
  <Application>Microsoft Macintosh PowerPoint</Application>
  <PresentationFormat>Custom</PresentationFormat>
  <Paragraphs>209</Paragraphs>
  <Slides>53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 Unicode MS</vt:lpstr>
      <vt:lpstr>MS Gothic</vt:lpstr>
      <vt:lpstr>Symbol</vt:lpstr>
      <vt:lpstr>Tahoma</vt:lpstr>
      <vt:lpstr>Times New Roman</vt:lpstr>
      <vt:lpstr>Wingdings</vt:lpstr>
      <vt:lpstr>Arial</vt:lpstr>
      <vt:lpstr>ror_std_emerbrain</vt:lpstr>
      <vt:lpstr>Learning from the ground up in the deep thalamocortical layers</vt:lpstr>
      <vt:lpstr>Cognitively: What is Vision For?</vt:lpstr>
      <vt:lpstr>Overall Approach</vt:lpstr>
      <vt:lpstr>Recurrent Processing -&gt; Consciousness (Lamme, 2006)</vt:lpstr>
      <vt:lpstr>Attention and Consciousness</vt:lpstr>
      <vt:lpstr>Superficial Attractor / Constraint Satisfaction Network</vt:lpstr>
      <vt:lpstr>Bidirectional Connections Carry Error Gradients (GeneRec; O’Reilly, 1996)</vt:lpstr>
      <vt:lpstr>Bidirectional Connections Carry Error Gradients (GeneRec; O’Reilly, 1996)</vt:lpstr>
      <vt:lpstr>Activation Diffs Implicitly Compute Derivatives (GeneRec; O’Reilly, 1996)</vt:lpstr>
      <vt:lpstr>Leabra Biologically-based   Cognitive Architecture</vt:lpstr>
      <vt:lpstr>Bidirectional Object Recognition (e.g., O’Reilly et al., 2013)</vt:lpstr>
      <vt:lpstr>Benefit of Bidirectionality: Robust to Partial Occlusion</vt:lpstr>
      <vt:lpstr>Human Data (Wyatte et al, 2012)</vt:lpstr>
      <vt:lpstr>The Good News…</vt:lpstr>
      <vt:lpstr>The Bad News…</vt:lpstr>
      <vt:lpstr>More Brain to the Rescue? (Sherman &amp; Guillery, 2006)</vt:lpstr>
      <vt:lpstr>Deep Dominates Feedback</vt:lpstr>
      <vt:lpstr>Three Functions in One Circuit</vt:lpstr>
      <vt:lpstr>Deep Attentional Dynamics (Reynolds &amp; Heeger, 2009; Grossberg, 1999)</vt:lpstr>
      <vt:lpstr>DeepLeabra Attentional Dynamics</vt:lpstr>
      <vt:lpstr>Attentional Dynamics Results</vt:lpstr>
      <vt:lpstr>DeepLeabra Predictive Learning</vt:lpstr>
      <vt:lpstr>DeepLeabra</vt:lpstr>
      <vt:lpstr>Thalamocortical Mysteries</vt:lpstr>
      <vt:lpstr>TI: Key Biological Data</vt:lpstr>
      <vt:lpstr>Nested Thalamic Auto-Encoders (Deep5aed: Deep5b Auto Error Driven)</vt:lpstr>
      <vt:lpstr>Current Results</vt:lpstr>
      <vt:lpstr>3D Virtual Reality Learning</vt:lpstr>
      <vt:lpstr>Very Preliminary Results..</vt:lpstr>
      <vt:lpstr>Predictive Auto-Encoding Supports Figure-Ground Segregation</vt:lpstr>
      <vt:lpstr>Multimodal Mutual Learning</vt:lpstr>
      <vt:lpstr>Summary: Two Networks in One</vt:lpstr>
      <vt:lpstr>Problems with Recurrent Connectivity</vt:lpstr>
      <vt:lpstr>One Problem or Many?</vt:lpstr>
      <vt:lpstr>Big Picture</vt:lpstr>
      <vt:lpstr>Thanks To</vt:lpstr>
      <vt:lpstr>Learning Causal Structure</vt:lpstr>
      <vt:lpstr>TI Model</vt:lpstr>
      <vt:lpstr>The Blicket Detector</vt:lpstr>
      <vt:lpstr>Model Results</vt:lpstr>
      <vt:lpstr>Structure in Random Sequences (Sun et al, 2015, PNAS)</vt:lpstr>
      <vt:lpstr>Emergent Structured Bindings</vt:lpstr>
      <vt:lpstr>Extras</vt:lpstr>
      <vt:lpstr>Bidirectional Connections Carry Error Gradients (GeneRec; O’Reilly, 1996)</vt:lpstr>
      <vt:lpstr>Activation Diffs Implicitly Compute Derivatives (GeneRec; O’Reilly, 1996)</vt:lpstr>
      <vt:lpstr>Where do the Targets Come From?</vt:lpstr>
      <vt:lpstr>The Bootstrap Solution</vt:lpstr>
      <vt:lpstr>PowerPoint Presentation</vt:lpstr>
      <vt:lpstr>Nested Thalamic Auto-Encoders (Deep5aed: Deep5b Auto Error Driven)</vt:lpstr>
      <vt:lpstr>Nested Thalamic Auto-Encoders (Deep5aed: Deep5b Auto Error Driven)</vt:lpstr>
      <vt:lpstr>Nested Thalamic Auto-Encoders (Deep5aed: Deep5b Auto Error Driven)</vt:lpstr>
      <vt:lpstr>LeabraTI: Learning Through Time</vt:lpstr>
      <vt:lpstr>Test Application: Learning Early Visual Structure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140</cp:revision>
  <dcterms:created xsi:type="dcterms:W3CDTF">2009-03-18T06:10:11Z</dcterms:created>
  <dcterms:modified xsi:type="dcterms:W3CDTF">2016-06-23T08:03:29Z</dcterms:modified>
</cp:coreProperties>
</file>